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8" r:id="rId9"/>
    <p:sldId id="264" r:id="rId10"/>
    <p:sldId id="269" r:id="rId11"/>
    <p:sldId id="265" r:id="rId12"/>
    <p:sldId id="266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E9177-9BC4-40CA-B580-B2547D097138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7E722494-AA68-4536-92A8-8FBFA62DEA2F}">
      <dgm:prSet phldrT="[Текст]" custT="1"/>
      <dgm:spPr/>
      <dgm:t>
        <a:bodyPr/>
        <a:lstStyle/>
        <a:p>
          <a:r>
            <a:rPr lang="uk-UA" sz="1600" b="1" i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співпраця між державними органами, організаціями допомоги та міжнародними співтовариствами для забезпечення максимальної освітньої можливості та захисту дітей </a:t>
          </a:r>
        </a:p>
      </dgm:t>
    </dgm:pt>
    <dgm:pt modelId="{791F244C-52E4-41FA-B8EA-682086C76DCD}" type="parTrans" cxnId="{3168A594-EA07-42AD-908E-7D8678D41EE9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EA6777BE-0538-447A-8E32-393229CC2946}" type="sibTrans" cxnId="{3168A594-EA07-42AD-908E-7D8678D41EE9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E02A6BC1-5F2A-4D99-9A79-5B121C2D66B8}">
      <dgm:prSet phldrT="[Текст]" custT="1"/>
      <dgm:spPr/>
      <dgm:t>
        <a:bodyPr/>
        <a:lstStyle/>
        <a:p>
          <a:r>
            <a:rPr lang="uk-UA" sz="1600" b="1" i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соціальна й емоційна підтримка, культурні заняття та доступ до медіа і технологій</a:t>
          </a:r>
        </a:p>
      </dgm:t>
    </dgm:pt>
    <dgm:pt modelId="{89CBF834-AEEE-4954-801D-834842746E06}" type="parTrans" cxnId="{EFF283C7-DE2F-435B-B295-5A4E8F293060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9DEA98DF-A139-44E7-9F5A-DECC4051DA8B}" type="sibTrans" cxnId="{EFF283C7-DE2F-435B-B295-5A4E8F293060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BCD0C87A-1A9E-4D25-B7A2-C26A6B4FFF19}">
      <dgm:prSet phldrT="[Текст]" custT="1"/>
      <dgm:spPr/>
      <dgm:t>
        <a:bodyPr/>
        <a:lstStyle/>
        <a:p>
          <a:r>
            <a:rPr lang="uk-UA" sz="1600" b="1" i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Освіта повинна бути адаптована до ситуації війни і задовольняти потреби дітей, щоб допомогти їм в майбутньому адаптуватися до життя у складних умовах</a:t>
          </a:r>
        </a:p>
      </dgm:t>
    </dgm:pt>
    <dgm:pt modelId="{08562E75-75B5-48DD-BE87-690EDD98E888}" type="parTrans" cxnId="{616A9904-25C5-4F21-A580-739764D6EC07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8ABE985C-D7EA-4EBD-892E-6F1BAB30668F}" type="sibTrans" cxnId="{616A9904-25C5-4F21-A580-739764D6EC07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14F320BC-C6BF-4202-86CA-EFACE6695D7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1800" b="1" i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Забезпечення безпеки для дітей та педагогів</a:t>
          </a:r>
        </a:p>
      </dgm:t>
    </dgm:pt>
    <dgm:pt modelId="{47AA80EE-994D-40C7-AB71-6C6893CF3AB7}" type="parTrans" cxnId="{E08F30B7-CEE7-426B-AF93-6269EEE81E39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464BDD55-7BDA-4896-B229-30ED55756E0F}" type="sibTrans" cxnId="{E08F30B7-CEE7-426B-AF93-6269EEE81E39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0F97B2E7-3526-47E4-9953-734C6DC0D7A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1800" b="1" i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Доступність для всіх дітей, незалежно від їх соціального статусу та релігійної приналежності</a:t>
          </a:r>
        </a:p>
      </dgm:t>
    </dgm:pt>
    <dgm:pt modelId="{C0D57B2F-B747-4309-8E02-1FD30C8A6AF5}" type="parTrans" cxnId="{AEDB2F28-F5B3-4826-A374-109441D706BA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6966A53F-EFB6-4BED-A30C-2B500D2F9776}" type="sibTrans" cxnId="{AEDB2F28-F5B3-4826-A374-109441D706BA}">
      <dgm:prSet/>
      <dgm:spPr/>
      <dgm:t>
        <a:bodyPr/>
        <a:lstStyle/>
        <a:p>
          <a:endParaRPr lang="uk-UA" sz="1400" i="1">
            <a:latin typeface="Comic Sans MS" panose="030F0702030302020204" pitchFamily="66" charset="0"/>
          </a:endParaRPr>
        </a:p>
      </dgm:t>
    </dgm:pt>
    <dgm:pt modelId="{182A1F7B-DD17-42B9-A6B2-B4D27051CE11}" type="pres">
      <dgm:prSet presAssocID="{BC5E9177-9BC4-40CA-B580-B2547D09713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729695-4EDC-4854-8AF3-106F20EBA7D5}" type="pres">
      <dgm:prSet presAssocID="{7E722494-AA68-4536-92A8-8FBFA62DEA2F}" presName="node" presStyleLbl="node1" presStyleIdx="0" presStyleCnt="5" custScaleX="153676" custScaleY="160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D6A16-9951-499D-984C-F73BE4462AD3}" type="pres">
      <dgm:prSet presAssocID="{EA6777BE-0538-447A-8E32-393229CC2946}" presName="sibTrans" presStyleCnt="0"/>
      <dgm:spPr/>
    </dgm:pt>
    <dgm:pt modelId="{762612AA-D6B6-4E9B-82C8-5FFF8FE67DBB}" type="pres">
      <dgm:prSet presAssocID="{E02A6BC1-5F2A-4D99-9A79-5B121C2D66B8}" presName="node" presStyleLbl="node1" presStyleIdx="1" presStyleCnt="5" custScaleX="164253" custScaleY="189858" custLinFactNeighborX="3471" custLinFactNeighborY="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D53FF-C69A-4F0D-B2C0-2F9434BD841C}" type="pres">
      <dgm:prSet presAssocID="{9DEA98DF-A139-44E7-9F5A-DECC4051DA8B}" presName="sibTrans" presStyleCnt="0"/>
      <dgm:spPr/>
    </dgm:pt>
    <dgm:pt modelId="{520C0C06-374D-4658-B54C-FB1542EC5612}" type="pres">
      <dgm:prSet presAssocID="{BCD0C87A-1A9E-4D25-B7A2-C26A6B4FFF19}" presName="node" presStyleLbl="node1" presStyleIdx="2" presStyleCnt="5" custScaleX="146221" custScaleY="173258" custLinFactNeighborX="43503" custLinFactNeighborY="6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99EA5-2398-4561-B494-00D263E3CF7B}" type="pres">
      <dgm:prSet presAssocID="{8ABE985C-D7EA-4EBD-892E-6F1BAB30668F}" presName="sibTrans" presStyleCnt="0"/>
      <dgm:spPr/>
    </dgm:pt>
    <dgm:pt modelId="{6DC30FE4-A1F2-4A23-A35B-1C1DBA899458}" type="pres">
      <dgm:prSet presAssocID="{14F320BC-C6BF-4202-86CA-EFACE6695D70}" presName="node" presStyleLbl="node1" presStyleIdx="3" presStyleCnt="5" custLinFactY="5063" custLinFactNeighborX="-8480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AFE0A-AD97-44CE-A43D-19395F9FDA6D}" type="pres">
      <dgm:prSet presAssocID="{464BDD55-7BDA-4896-B229-30ED55756E0F}" presName="sibTrans" presStyleCnt="0"/>
      <dgm:spPr/>
    </dgm:pt>
    <dgm:pt modelId="{D8952B50-CC9B-45AD-B148-C9ADE0E500E7}" type="pres">
      <dgm:prSet presAssocID="{0F97B2E7-3526-47E4-9953-734C6DC0D7A3}" presName="node" presStyleLbl="node1" presStyleIdx="4" presStyleCnt="5" custScaleX="151899" custScaleY="163410" custLinFactNeighborX="91564" custLinFactNeighborY="11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977469-E5E1-446C-905B-27ABDC238420}" type="presOf" srcId="{BC5E9177-9BC4-40CA-B580-B2547D097138}" destId="{182A1F7B-DD17-42B9-A6B2-B4D27051CE11}" srcOrd="0" destOrd="0" presId="urn:microsoft.com/office/officeart/2005/8/layout/default"/>
    <dgm:cxn modelId="{C18F18C5-CECD-4E8C-AA1A-D469428E1F35}" type="presOf" srcId="{7E722494-AA68-4536-92A8-8FBFA62DEA2F}" destId="{FF729695-4EDC-4854-8AF3-106F20EBA7D5}" srcOrd="0" destOrd="0" presId="urn:microsoft.com/office/officeart/2005/8/layout/default"/>
    <dgm:cxn modelId="{616A9904-25C5-4F21-A580-739764D6EC07}" srcId="{BC5E9177-9BC4-40CA-B580-B2547D097138}" destId="{BCD0C87A-1A9E-4D25-B7A2-C26A6B4FFF19}" srcOrd="2" destOrd="0" parTransId="{08562E75-75B5-48DD-BE87-690EDD98E888}" sibTransId="{8ABE985C-D7EA-4EBD-892E-6F1BAB30668F}"/>
    <dgm:cxn modelId="{AEDB2F28-F5B3-4826-A374-109441D706BA}" srcId="{BC5E9177-9BC4-40CA-B580-B2547D097138}" destId="{0F97B2E7-3526-47E4-9953-734C6DC0D7A3}" srcOrd="4" destOrd="0" parTransId="{C0D57B2F-B747-4309-8E02-1FD30C8A6AF5}" sibTransId="{6966A53F-EFB6-4BED-A30C-2B500D2F9776}"/>
    <dgm:cxn modelId="{3168A594-EA07-42AD-908E-7D8678D41EE9}" srcId="{BC5E9177-9BC4-40CA-B580-B2547D097138}" destId="{7E722494-AA68-4536-92A8-8FBFA62DEA2F}" srcOrd="0" destOrd="0" parTransId="{791F244C-52E4-41FA-B8EA-682086C76DCD}" sibTransId="{EA6777BE-0538-447A-8E32-393229CC2946}"/>
    <dgm:cxn modelId="{9E3012AE-7144-4C98-8EA4-E9E24E2C80BB}" type="presOf" srcId="{0F97B2E7-3526-47E4-9953-734C6DC0D7A3}" destId="{D8952B50-CC9B-45AD-B148-C9ADE0E500E7}" srcOrd="0" destOrd="0" presId="urn:microsoft.com/office/officeart/2005/8/layout/default"/>
    <dgm:cxn modelId="{3565AC48-8EC1-4A2C-A46F-7DF88E06A1C2}" type="presOf" srcId="{E02A6BC1-5F2A-4D99-9A79-5B121C2D66B8}" destId="{762612AA-D6B6-4E9B-82C8-5FFF8FE67DBB}" srcOrd="0" destOrd="0" presId="urn:microsoft.com/office/officeart/2005/8/layout/default"/>
    <dgm:cxn modelId="{2F70CBF9-4BB7-4D24-A6AC-1A022B3AF30E}" type="presOf" srcId="{14F320BC-C6BF-4202-86CA-EFACE6695D70}" destId="{6DC30FE4-A1F2-4A23-A35B-1C1DBA899458}" srcOrd="0" destOrd="0" presId="urn:microsoft.com/office/officeart/2005/8/layout/default"/>
    <dgm:cxn modelId="{EFF283C7-DE2F-435B-B295-5A4E8F293060}" srcId="{BC5E9177-9BC4-40CA-B580-B2547D097138}" destId="{E02A6BC1-5F2A-4D99-9A79-5B121C2D66B8}" srcOrd="1" destOrd="0" parTransId="{89CBF834-AEEE-4954-801D-834842746E06}" sibTransId="{9DEA98DF-A139-44E7-9F5A-DECC4051DA8B}"/>
    <dgm:cxn modelId="{E08F30B7-CEE7-426B-AF93-6269EEE81E39}" srcId="{BC5E9177-9BC4-40CA-B580-B2547D097138}" destId="{14F320BC-C6BF-4202-86CA-EFACE6695D70}" srcOrd="3" destOrd="0" parTransId="{47AA80EE-994D-40C7-AB71-6C6893CF3AB7}" sibTransId="{464BDD55-7BDA-4896-B229-30ED55756E0F}"/>
    <dgm:cxn modelId="{BB6B6060-0076-4C3E-B623-0CD0E4E6FE2E}" type="presOf" srcId="{BCD0C87A-1A9E-4D25-B7A2-C26A6B4FFF19}" destId="{520C0C06-374D-4658-B54C-FB1542EC5612}" srcOrd="0" destOrd="0" presId="urn:microsoft.com/office/officeart/2005/8/layout/default"/>
    <dgm:cxn modelId="{16CF95F7-AE4F-46E4-A7FA-F44A9698F31C}" type="presParOf" srcId="{182A1F7B-DD17-42B9-A6B2-B4D27051CE11}" destId="{FF729695-4EDC-4854-8AF3-106F20EBA7D5}" srcOrd="0" destOrd="0" presId="urn:microsoft.com/office/officeart/2005/8/layout/default"/>
    <dgm:cxn modelId="{DE8948EC-0269-4B19-B00E-839DAF676E60}" type="presParOf" srcId="{182A1F7B-DD17-42B9-A6B2-B4D27051CE11}" destId="{519D6A16-9951-499D-984C-F73BE4462AD3}" srcOrd="1" destOrd="0" presId="urn:microsoft.com/office/officeart/2005/8/layout/default"/>
    <dgm:cxn modelId="{FD8C8FFE-0F6D-4A20-9599-698C759D965C}" type="presParOf" srcId="{182A1F7B-DD17-42B9-A6B2-B4D27051CE11}" destId="{762612AA-D6B6-4E9B-82C8-5FFF8FE67DBB}" srcOrd="2" destOrd="0" presId="urn:microsoft.com/office/officeart/2005/8/layout/default"/>
    <dgm:cxn modelId="{9E235E8B-7585-42F9-B906-5AFE30F7514F}" type="presParOf" srcId="{182A1F7B-DD17-42B9-A6B2-B4D27051CE11}" destId="{7F4D53FF-C69A-4F0D-B2C0-2F9434BD841C}" srcOrd="3" destOrd="0" presId="urn:microsoft.com/office/officeart/2005/8/layout/default"/>
    <dgm:cxn modelId="{8A4EF4AD-38EB-4240-B37B-80D41F5653F9}" type="presParOf" srcId="{182A1F7B-DD17-42B9-A6B2-B4D27051CE11}" destId="{520C0C06-374D-4658-B54C-FB1542EC5612}" srcOrd="4" destOrd="0" presId="urn:microsoft.com/office/officeart/2005/8/layout/default"/>
    <dgm:cxn modelId="{BDD45B94-DFDB-4BD5-973F-7A59202FA779}" type="presParOf" srcId="{182A1F7B-DD17-42B9-A6B2-B4D27051CE11}" destId="{57899EA5-2398-4561-B494-00D263E3CF7B}" srcOrd="5" destOrd="0" presId="urn:microsoft.com/office/officeart/2005/8/layout/default"/>
    <dgm:cxn modelId="{B58D8735-0C00-4D8C-8A10-BDFF46F0049A}" type="presParOf" srcId="{182A1F7B-DD17-42B9-A6B2-B4D27051CE11}" destId="{6DC30FE4-A1F2-4A23-A35B-1C1DBA899458}" srcOrd="6" destOrd="0" presId="urn:microsoft.com/office/officeart/2005/8/layout/default"/>
    <dgm:cxn modelId="{32BD71BD-ADFC-4C7D-A9CB-C76E6459F03C}" type="presParOf" srcId="{182A1F7B-DD17-42B9-A6B2-B4D27051CE11}" destId="{918AFE0A-AD97-44CE-A43D-19395F9FDA6D}" srcOrd="7" destOrd="0" presId="urn:microsoft.com/office/officeart/2005/8/layout/default"/>
    <dgm:cxn modelId="{E80A2B96-3B72-4103-A598-ACAC8B3AC2B6}" type="presParOf" srcId="{182A1F7B-DD17-42B9-A6B2-B4D27051CE11}" destId="{D8952B50-CC9B-45AD-B148-C9ADE0E500E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E9177-9BC4-40CA-B580-B2547D09713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7E722494-AA68-4536-92A8-8FBFA62DEA2F}">
      <dgm:prSet phldrT="[Текст]" custT="1"/>
      <dgm:spPr/>
      <dgm:t>
        <a:bodyPr/>
        <a:lstStyle/>
        <a:p>
          <a:pPr algn="ctr"/>
          <a:r>
            <a:rPr lang="uk-U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Цілісна, усебічно розвинена особистість</a:t>
          </a:r>
        </a:p>
      </dgm:t>
    </dgm:pt>
    <dgm:pt modelId="{791F244C-52E4-41FA-B8EA-682086C76DCD}" type="parTrans" cxnId="{3168A594-EA07-42AD-908E-7D8678D41EE9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EA6777BE-0538-447A-8E32-393229CC2946}" type="sibTrans" cxnId="{3168A594-EA07-42AD-908E-7D8678D41EE9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E02A6BC1-5F2A-4D99-9A79-5B121C2D66B8}">
      <dgm:prSet phldrT="[Текст]" custT="1"/>
      <dgm:spPr/>
      <dgm:t>
        <a:bodyPr/>
        <a:lstStyle/>
        <a:p>
          <a:pPr algn="ctr"/>
          <a:r>
            <a:rPr lang="uk-U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Патріот </a:t>
          </a:r>
        </a:p>
      </dgm:t>
    </dgm:pt>
    <dgm:pt modelId="{89CBF834-AEEE-4954-801D-834842746E06}" type="parTrans" cxnId="{EFF283C7-DE2F-435B-B295-5A4E8F293060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9DEA98DF-A139-44E7-9F5A-DECC4051DA8B}" type="sibTrans" cxnId="{EFF283C7-DE2F-435B-B295-5A4E8F293060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BCD0C87A-1A9E-4D25-B7A2-C26A6B4FFF19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uk-U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Здатний приймати рішення, змінювати навколишній світ, вчитися впродовж життя</a:t>
          </a:r>
        </a:p>
      </dgm:t>
    </dgm:pt>
    <dgm:pt modelId="{08562E75-75B5-48DD-BE87-690EDD98E888}" type="parTrans" cxnId="{616A9904-25C5-4F21-A580-739764D6EC07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8ABE985C-D7EA-4EBD-892E-6F1BAB30668F}" type="sibTrans" cxnId="{616A9904-25C5-4F21-A580-739764D6EC07}">
      <dgm:prSet/>
      <dgm:spPr/>
      <dgm:t>
        <a:bodyPr/>
        <a:lstStyle/>
        <a:p>
          <a:pPr algn="ctr"/>
          <a:endParaRPr lang="uk-UA" sz="2800">
            <a:latin typeface="Comic Sans MS" panose="030F0702030302020204" pitchFamily="66" charset="0"/>
          </a:endParaRPr>
        </a:p>
      </dgm:t>
    </dgm:pt>
    <dgm:pt modelId="{E012A97F-A256-42C8-BC17-A25B25EE58DD}" type="pres">
      <dgm:prSet presAssocID="{BC5E9177-9BC4-40CA-B580-B2547D097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867E00-B456-48D6-9A0D-F1F6B77652F2}" type="pres">
      <dgm:prSet presAssocID="{7E722494-AA68-4536-92A8-8FBFA62DEA2F}" presName="parentText" presStyleLbl="node1" presStyleIdx="0" presStyleCnt="3" custLinFactNeighborX="-3896" custLinFactNeighborY="82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BA442-566C-4F45-90FE-071FC91CD9EA}" type="pres">
      <dgm:prSet presAssocID="{EA6777BE-0538-447A-8E32-393229CC2946}" presName="spacer" presStyleCnt="0"/>
      <dgm:spPr/>
    </dgm:pt>
    <dgm:pt modelId="{48203E77-D1A6-45A1-A686-BB80ECB1014A}" type="pres">
      <dgm:prSet presAssocID="{E02A6BC1-5F2A-4D99-9A79-5B121C2D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B52B0-DA20-407B-A09F-C998273C1955}" type="pres">
      <dgm:prSet presAssocID="{9DEA98DF-A139-44E7-9F5A-DECC4051DA8B}" presName="spacer" presStyleCnt="0"/>
      <dgm:spPr/>
    </dgm:pt>
    <dgm:pt modelId="{FA268CE6-ACC7-4975-BAFE-34CDC6512F66}" type="pres">
      <dgm:prSet presAssocID="{BCD0C87A-1A9E-4D25-B7A2-C26A6B4FFF19}" presName="parentText" presStyleLbl="node1" presStyleIdx="2" presStyleCnt="3" custLinFactY="149912" custLinFactNeighborX="17811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CD7CF-5DF4-4575-8F6C-FF0A0019E718}" type="presOf" srcId="{E02A6BC1-5F2A-4D99-9A79-5B121C2D66B8}" destId="{48203E77-D1A6-45A1-A686-BB80ECB1014A}" srcOrd="0" destOrd="0" presId="urn:microsoft.com/office/officeart/2005/8/layout/vList2"/>
    <dgm:cxn modelId="{616A9904-25C5-4F21-A580-739764D6EC07}" srcId="{BC5E9177-9BC4-40CA-B580-B2547D097138}" destId="{BCD0C87A-1A9E-4D25-B7A2-C26A6B4FFF19}" srcOrd="2" destOrd="0" parTransId="{08562E75-75B5-48DD-BE87-690EDD98E888}" sibTransId="{8ABE985C-D7EA-4EBD-892E-6F1BAB30668F}"/>
    <dgm:cxn modelId="{3168A594-EA07-42AD-908E-7D8678D41EE9}" srcId="{BC5E9177-9BC4-40CA-B580-B2547D097138}" destId="{7E722494-AA68-4536-92A8-8FBFA62DEA2F}" srcOrd="0" destOrd="0" parTransId="{791F244C-52E4-41FA-B8EA-682086C76DCD}" sibTransId="{EA6777BE-0538-447A-8E32-393229CC2946}"/>
    <dgm:cxn modelId="{E5EFA99B-9CC2-4A05-9586-4E87FE55BDA8}" type="presOf" srcId="{BC5E9177-9BC4-40CA-B580-B2547D097138}" destId="{E012A97F-A256-42C8-BC17-A25B25EE58DD}" srcOrd="0" destOrd="0" presId="urn:microsoft.com/office/officeart/2005/8/layout/vList2"/>
    <dgm:cxn modelId="{58CA348D-51B4-47DB-94F5-C03342A125B3}" type="presOf" srcId="{BCD0C87A-1A9E-4D25-B7A2-C26A6B4FFF19}" destId="{FA268CE6-ACC7-4975-BAFE-34CDC6512F66}" srcOrd="0" destOrd="0" presId="urn:microsoft.com/office/officeart/2005/8/layout/vList2"/>
    <dgm:cxn modelId="{EFF283C7-DE2F-435B-B295-5A4E8F293060}" srcId="{BC5E9177-9BC4-40CA-B580-B2547D097138}" destId="{E02A6BC1-5F2A-4D99-9A79-5B121C2D66B8}" srcOrd="1" destOrd="0" parTransId="{89CBF834-AEEE-4954-801D-834842746E06}" sibTransId="{9DEA98DF-A139-44E7-9F5A-DECC4051DA8B}"/>
    <dgm:cxn modelId="{5416CC02-6A4D-4096-883D-1F225C109583}" type="presOf" srcId="{7E722494-AA68-4536-92A8-8FBFA62DEA2F}" destId="{FD867E00-B456-48D6-9A0D-F1F6B77652F2}" srcOrd="0" destOrd="0" presId="urn:microsoft.com/office/officeart/2005/8/layout/vList2"/>
    <dgm:cxn modelId="{9E7E2329-D44B-4207-B501-68E1606B97BA}" type="presParOf" srcId="{E012A97F-A256-42C8-BC17-A25B25EE58DD}" destId="{FD867E00-B456-48D6-9A0D-F1F6B77652F2}" srcOrd="0" destOrd="0" presId="urn:microsoft.com/office/officeart/2005/8/layout/vList2"/>
    <dgm:cxn modelId="{7B690A66-BE9E-4558-9B66-7266472E8FA6}" type="presParOf" srcId="{E012A97F-A256-42C8-BC17-A25B25EE58DD}" destId="{5AFBA442-566C-4F45-90FE-071FC91CD9EA}" srcOrd="1" destOrd="0" presId="urn:microsoft.com/office/officeart/2005/8/layout/vList2"/>
    <dgm:cxn modelId="{C282567D-2833-4026-ACED-E8DCDCA31EA2}" type="presParOf" srcId="{E012A97F-A256-42C8-BC17-A25B25EE58DD}" destId="{48203E77-D1A6-45A1-A686-BB80ECB1014A}" srcOrd="2" destOrd="0" presId="urn:microsoft.com/office/officeart/2005/8/layout/vList2"/>
    <dgm:cxn modelId="{934A322C-536E-4BD6-B4DD-D58F1E3E3CEA}" type="presParOf" srcId="{E012A97F-A256-42C8-BC17-A25B25EE58DD}" destId="{300B52B0-DA20-407B-A09F-C998273C1955}" srcOrd="3" destOrd="0" presId="urn:microsoft.com/office/officeart/2005/8/layout/vList2"/>
    <dgm:cxn modelId="{2EE5E7D1-ADA5-4946-989C-F5F2BF533003}" type="presParOf" srcId="{E012A97F-A256-42C8-BC17-A25B25EE58DD}" destId="{FA268CE6-ACC7-4975-BAFE-34CDC6512F6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29695-4EDC-4854-8AF3-106F20EBA7D5}">
      <dsp:nvSpPr>
        <dsp:cNvPr id="0" name=""/>
        <dsp:cNvSpPr/>
      </dsp:nvSpPr>
      <dsp:spPr>
        <a:xfrm>
          <a:off x="185128" y="159433"/>
          <a:ext cx="2805219" cy="17613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співпраця між державними органами, організаціями допомоги та міжнародними співтовариствами для забезпечення максимальної освітньої можливості та захисту дітей </a:t>
          </a:r>
        </a:p>
      </dsp:txBody>
      <dsp:txXfrm>
        <a:off x="185128" y="159433"/>
        <a:ext cx="2805219" cy="1761343"/>
      </dsp:txXfrm>
    </dsp:sp>
    <dsp:sp modelId="{762612AA-D6B6-4E9B-82C8-5FFF8FE67DBB}">
      <dsp:nvSpPr>
        <dsp:cNvPr id="0" name=""/>
        <dsp:cNvSpPr/>
      </dsp:nvSpPr>
      <dsp:spPr>
        <a:xfrm>
          <a:off x="3236249" y="55445"/>
          <a:ext cx="2998293" cy="2079414"/>
        </a:xfrm>
        <a:prstGeom prst="rect">
          <a:avLst/>
        </a:prstGeom>
        <a:solidFill>
          <a:schemeClr val="accent4">
            <a:hueOff val="-2067965"/>
            <a:satOff val="11611"/>
            <a:lumOff val="-5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соціальна й емоційна підтримка, культурні заняття та доступ до медіа і технологій</a:t>
          </a:r>
        </a:p>
      </dsp:txBody>
      <dsp:txXfrm>
        <a:off x="3236249" y="55445"/>
        <a:ext cx="2998293" cy="2079414"/>
      </dsp:txXfrm>
    </dsp:sp>
    <dsp:sp modelId="{520C0C06-374D-4658-B54C-FB1542EC5612}">
      <dsp:nvSpPr>
        <dsp:cNvPr id="0" name=""/>
        <dsp:cNvSpPr/>
      </dsp:nvSpPr>
      <dsp:spPr>
        <a:xfrm>
          <a:off x="6538853" y="159373"/>
          <a:ext cx="2669135" cy="1897603"/>
        </a:xfrm>
        <a:prstGeom prst="rect">
          <a:avLst/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Освіта повинна бути адаптована до ситуації війни і задовольняти потреби дітей, щоб допомогти їм в майбутньому адаптуватися до життя у складних умовах</a:t>
          </a:r>
        </a:p>
      </dsp:txBody>
      <dsp:txXfrm>
        <a:off x="6538853" y="159373"/>
        <a:ext cx="2669135" cy="1897603"/>
      </dsp:txXfrm>
    </dsp:sp>
    <dsp:sp modelId="{6DC30FE4-A1F2-4A23-A35B-1C1DBA899458}">
      <dsp:nvSpPr>
        <dsp:cNvPr id="0" name=""/>
        <dsp:cNvSpPr/>
      </dsp:nvSpPr>
      <dsp:spPr>
        <a:xfrm>
          <a:off x="665659" y="2957248"/>
          <a:ext cx="1825411" cy="109524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Забезпечення безпеки для дітей та педагогів</a:t>
          </a:r>
        </a:p>
      </dsp:txBody>
      <dsp:txXfrm>
        <a:off x="665659" y="2957248"/>
        <a:ext cx="1825411" cy="1095247"/>
      </dsp:txXfrm>
    </dsp:sp>
    <dsp:sp modelId="{D8952B50-CC9B-45AD-B148-C9ADE0E500E7}">
      <dsp:nvSpPr>
        <dsp:cNvPr id="0" name=""/>
        <dsp:cNvSpPr/>
      </dsp:nvSpPr>
      <dsp:spPr>
        <a:xfrm>
          <a:off x="5892999" y="2262752"/>
          <a:ext cx="2772782" cy="1789743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Доступність для всіх дітей, незалежно від їх соціального статусу та релігійної приналежності</a:t>
          </a:r>
        </a:p>
      </dsp:txBody>
      <dsp:txXfrm>
        <a:off x="5892999" y="2262752"/>
        <a:ext cx="2772782" cy="1789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67E00-B456-48D6-9A0D-F1F6B77652F2}">
      <dsp:nvSpPr>
        <dsp:cNvPr id="0" name=""/>
        <dsp:cNvSpPr/>
      </dsp:nvSpPr>
      <dsp:spPr>
        <a:xfrm>
          <a:off x="0" y="1146"/>
          <a:ext cx="8534400" cy="11492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Цілісна, усебічно розвинена особистість</a:t>
          </a:r>
        </a:p>
      </dsp:txBody>
      <dsp:txXfrm>
        <a:off x="56104" y="57250"/>
        <a:ext cx="8422192" cy="1037081"/>
      </dsp:txXfrm>
    </dsp:sp>
    <dsp:sp modelId="{48203E77-D1A6-45A1-A686-BB80ECB1014A}">
      <dsp:nvSpPr>
        <dsp:cNvPr id="0" name=""/>
        <dsp:cNvSpPr/>
      </dsp:nvSpPr>
      <dsp:spPr>
        <a:xfrm>
          <a:off x="0" y="1162873"/>
          <a:ext cx="8534400" cy="1149289"/>
        </a:xfrm>
        <a:prstGeom prst="roundRect">
          <a:avLst/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Патріот </a:t>
          </a:r>
        </a:p>
      </dsp:txBody>
      <dsp:txXfrm>
        <a:off x="56104" y="1218977"/>
        <a:ext cx="8422192" cy="1037081"/>
      </dsp:txXfrm>
    </dsp:sp>
    <dsp:sp modelId="{FA268CE6-ACC7-4975-BAFE-34CDC6512F66}">
      <dsp:nvSpPr>
        <dsp:cNvPr id="0" name=""/>
        <dsp:cNvSpPr/>
      </dsp:nvSpPr>
      <dsp:spPr>
        <a:xfrm>
          <a:off x="0" y="2325747"/>
          <a:ext cx="8534400" cy="1149289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Здатний приймати рішення, змінювати навколишній світ, вчитися впродовж життя</a:t>
          </a:r>
        </a:p>
      </dsp:txBody>
      <dsp:txXfrm>
        <a:off x="56104" y="2381851"/>
        <a:ext cx="8422192" cy="1037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ytyna.blog/multyky-knygy-kazky-shhodopomozhut-vidvolikty-ditej-pid-chas-perebuvannya-v-ukrytti/" TargetMode="External"/><Relationship Id="rId3" Type="http://schemas.openxmlformats.org/officeDocument/2006/relationships/hyperlink" Target="http://abetka.ukrlife.org/" TargetMode="External"/><Relationship Id="rId7" Type="http://schemas.openxmlformats.org/officeDocument/2006/relationships/hyperlink" Target="https://kazky.suspilne.media/list.php" TargetMode="External"/><Relationship Id="rId2" Type="http://schemas.openxmlformats.org/officeDocument/2006/relationships/hyperlink" Target="https://www.youtube.com/watch?v=MbFvVyacZO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hilddevelop.com.ua/" TargetMode="External"/><Relationship Id="rId11" Type="http://schemas.openxmlformats.org/officeDocument/2006/relationships/hyperlink" Target="https://oll.tv/uk/kids_audio-tales" TargetMode="External"/><Relationship Id="rId5" Type="http://schemas.openxmlformats.org/officeDocument/2006/relationships/hyperlink" Target="https://learning.ua/#google_vignette" TargetMode="External"/><Relationship Id="rId10" Type="http://schemas.openxmlformats.org/officeDocument/2006/relationships/hyperlink" Target="https://www.youtube.com/watch?v=gx7XHXAL2_g" TargetMode="External"/><Relationship Id="rId4" Type="http://schemas.openxmlformats.org/officeDocument/2006/relationships/hyperlink" Target="https://mon.gov.ua/ua/osvita/doshkilna-osvita/suchasne-doshkillyapid-krilami-zahistu/pedagogam-zakladiv-doshkilnoyi-osviti/lego-igrovi-onlajnvzayemodiyi-dlya-doshkilnyat" TargetMode="External"/><Relationship Id="rId9" Type="http://schemas.openxmlformats.org/officeDocument/2006/relationships/hyperlink" Target="https://mamabook.com.ua/bezkoshtovni-rozmalyovku-gigiena-1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5JZWI8TrEY" TargetMode="External"/><Relationship Id="rId2" Type="http://schemas.openxmlformats.org/officeDocument/2006/relationships/hyperlink" Target="https://vseosvita.ua/no-wa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ytyna.blog/igry-dlya-znyattyastresu-u-ditej/" TargetMode="External"/><Relationship Id="rId5" Type="http://schemas.openxmlformats.org/officeDocument/2006/relationships/hyperlink" Target="https://audiokazky.in.ua/" TargetMode="External"/><Relationship Id="rId4" Type="http://schemas.openxmlformats.org/officeDocument/2006/relationships/hyperlink" Target="https://mon.gov.ua/ua/news/poradi-vidzahisnika-ukrayini-mon-rozrobilo-informacijnij-komiks-dlya-ditej-u-voyennij-stan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pJXr3UXCvo" TargetMode="External"/><Relationship Id="rId2" Type="http://schemas.openxmlformats.org/officeDocument/2006/relationships/hyperlink" Target="https://mon.gov.ua/ua/news/monzapuskaye-informacijnu-kampaniyu-pro-te-yak-zaspokoyiti-ditej-pid-chas-vijni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o.gov.ua/fizychna-bezpeka-ditey-pid-chas-viyny-pravylapovedinky-v-evakuatsii-na-okupovanykh-terytoriiakh-i-v-zoni-boyovykhdiy/2022/03/19/" TargetMode="External"/><Relationship Id="rId5" Type="http://schemas.openxmlformats.org/officeDocument/2006/relationships/hyperlink" Target="https://www.youtube.com/watch?v=8ml9RPFun7s" TargetMode="External"/><Relationship Id="rId4" Type="http://schemas.openxmlformats.org/officeDocument/2006/relationships/hyperlink" Target="https://mon.gov.ua/UA/PSIHOLOGICHNA-TURBOTA-VID-SVITLANI-ROJZ/YAKSHOBATKO-CHI-MATI-ZAHISHAYE-KRAYIN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hc.org.ua/news/rekomendacii-dlya-naselennya-pid-chas-voennogo-stanu" TargetMode="External"/><Relationship Id="rId7" Type="http://schemas.openxmlformats.org/officeDocument/2006/relationships/hyperlink" Target="https://moz.gov.ua/article/news/rekomendacii-z-psihologichnoi-dopomogi" TargetMode="External"/><Relationship Id="rId2" Type="http://schemas.openxmlformats.org/officeDocument/2006/relationships/hyperlink" Target="https://www.unicef.org/ukraine/stories/how-to-support-a-child-on-the-road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unicef.org/ukraine/parents-children-support-during-military-actions" TargetMode="External"/><Relationship Id="rId5" Type="http://schemas.openxmlformats.org/officeDocument/2006/relationships/hyperlink" Target="https://www.unicef.org/ukraine/documents/five-lovelanguages-in-communication-with-child" TargetMode="External"/><Relationship Id="rId4" Type="http://schemas.openxmlformats.org/officeDocument/2006/relationships/hyperlink" Target="https://www.youtube.com/watch?v=-YPGsjyjqQ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abooka.com.ua/yak-dopomagati-dityam-u-zamknenomu-prostori/" TargetMode="External"/><Relationship Id="rId2" Type="http://schemas.openxmlformats.org/officeDocument/2006/relationships/hyperlink" Target="https://www.unicef.org/ukraine/stories/7-tips-for-parents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hpalta.media/2022/03/02/yak-govoriti-provijnu-ta-povitryanu-trivogu-z-ditmi-poradi-cherniveckoi-psixologini/" TargetMode="External"/><Relationship Id="rId5" Type="http://schemas.openxmlformats.org/officeDocument/2006/relationships/hyperlink" Target="https://tellme.com.ua/" TargetMode="External"/><Relationship Id="rId4" Type="http://schemas.openxmlformats.org/officeDocument/2006/relationships/hyperlink" Target="https://dszn-zoda.gov.ua/node/4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A21D6E-FDFC-A8DD-EECD-91BB69D25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133" y="2117435"/>
            <a:ext cx="8099725" cy="474056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uk-UA" sz="5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Освіта під </a:t>
            </a:r>
            <a:r>
              <a:rPr lang="uk-UA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час </a:t>
            </a:r>
            <a:r>
              <a:rPr lang="uk-UA" sz="5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війни: </a:t>
            </a:r>
            <a:r>
              <a:rPr lang="uk-UA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uk-UA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що </a:t>
            </a:r>
            <a:r>
              <a:rPr lang="uk-UA" sz="5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змінилося і як це вплине на майбутнє дітей</a:t>
            </a:r>
            <a:endParaRPr lang="uk-UA" sz="179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B8D61C3-55F4-AC92-6FCB-348589515C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25891" y="3669476"/>
            <a:ext cx="2244436" cy="302820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506" y="212187"/>
            <a:ext cx="5498274" cy="892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252302" y="1349196"/>
            <a:ext cx="9508279" cy="830997"/>
          </a:xfrm>
          <a:prstGeom prst="rect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Краудсорсингова</a:t>
            </a: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online-</a:t>
            </a: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платформа </a:t>
            </a:r>
          </a:p>
          <a:p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вихователів-методистів</a:t>
            </a: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ВМТГ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06442" y="522514"/>
            <a:ext cx="4622419" cy="707886"/>
          </a:xfrm>
          <a:prstGeom prst="rect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Дата проведення: 27 червня 2023 року</a:t>
            </a:r>
          </a:p>
          <a:p>
            <a:r>
              <a:rPr lang="uk-U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Час проведення: 11.00</a:t>
            </a:r>
            <a:endParaRPr lang="ru-RU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3159" y="5880112"/>
            <a:ext cx="6962804" cy="400110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uk-UA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Спікер консультант КУ «ЦПРПП ВМР» Лариса Бондарчук</a:t>
            </a:r>
            <a:endParaRPr lang="ru-RU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2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8145" y="612845"/>
            <a:ext cx="106996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20. Як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заснути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тривожні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і вам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розслабитися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https://phc.org.ua/news/yak-shvidko-zasnuti-koli-vi-trivozhni-i-vam-vazhkorozslabitisya. </a:t>
            </a:r>
            <a:b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21.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правдивість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https://www.pedrada.com.ua/article/3025-yak-perevriti-pravdivst-djerela-nformats. </a:t>
            </a:r>
            <a:b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22.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дошкілля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Сучасне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дошкілля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крилами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https://mon.gov.ua/ua/osvita/doshkilna-osvita/suchasnedoshkillya-pid-krilami-zahistu/pedagogam-zakladiv-doshkilnoyi-osviti  </a:t>
            </a:r>
            <a:b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23.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Платформа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дошкільнят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“НУМО”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дошкільнят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https://numo.mon.gov.ua/. </a:t>
            </a:r>
            <a:b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24.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Онлайн-садок НУМО –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спільний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ЮНІСЕФ та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Розвивальні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відеозаняття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3-6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https://www.youtube.com/playlist?list=PLJ231j4oXT7GY_u4kkhrKIpVJLyS2WLg </a:t>
            </a:r>
            <a:b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25. 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Онлайн-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медіаресурс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присвячений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освіті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вихованню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https://osvitoria.media/. 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1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DE1DB13-8861-76AB-3708-64437FA19DC1}"/>
              </a:ext>
            </a:extLst>
          </p:cNvPr>
          <p:cNvSpPr txBox="1"/>
          <p:nvPr/>
        </p:nvSpPr>
        <p:spPr>
          <a:xfrm>
            <a:off x="177800" y="292100"/>
            <a:ext cx="11595100" cy="5699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Перелік сайтів, матеріали яких будуть корисними для вихователів, батьків, дітей і для інших учасників освітнього процесу</a:t>
            </a:r>
            <a:r>
              <a:rPr lang="uk-UA" sz="1600" b="1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26. Вебінар «Як підвищити ефективність дистанційної роботи».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https://www.youtube.com/watch?v=MbFvVyacZOE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27. Моя країна – Україна: хрестоматія для дошкільнят з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національнопатріотичного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виховання / автори і укладачі – Н. Гавриш, О.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Косенчук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– Харків: Ранок, 2022. – 96 с.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28. Збірка абеток, казок, приказок,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цікавинок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дитячих ігор тощо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http://abetka.ukrlife.org/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29. Серія з 10 онлайн зустрічей, які розроблені командою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The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LEGO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Foundation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4"/>
              </a:rPr>
              <a:t>https://mon.gov.ua/ua/osvita/doshkilna-osvita/suchasne-doshkillyapid-krilami-zahistu/pedagogam-zakladiv-doshkilnoyi-osviti/lego-igrovi-onlajnvzayemodiyi-dlya-doshkilnyat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30. Онлайн платформа для розвитку дітей (інтерактивні вправи, цікаві завдання)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5"/>
              </a:rPr>
              <a:t>https://learning.ua/#google_vignette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31. Платформа «Розвиток дитини». Практичні завдання для всебічного розвитку дітей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6"/>
              </a:rPr>
              <a:t>https://childdevelop.com.ua/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32. Радіо хвиля авторських казок українською мовою для дітей.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7"/>
              </a:rPr>
              <a:t>https://kazky.suspilne.media/list.php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33. Мультики, книги, казки, що допоможуть відволікти дітей під час перебування в укритті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8"/>
              </a:rPr>
              <a:t>https://dytyna.blog/multyky-knygy-kazky-shhodopomozhut-vidvolikty-ditej-pid-chas-perebuvannya-v-ukrytti/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34. Безкоштовні розмальовки на тему «Правила гігієни»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9"/>
              </a:rPr>
              <a:t>https://mamabook.com.ua/bezkoshtovni-rozmalyovku-gigiena-10/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35. Мультфільм «Небезпечні знахідки».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10"/>
              </a:rPr>
              <a:t>https://www.youtube.com/wat</a:t>
            </a:r>
            <a:r>
              <a:rPr lang="uk-UA" sz="1600" u="sng" dirty="0"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10"/>
              </a:rPr>
              <a:t>ch?v=gx7XHXAL2_g</a:t>
            </a:r>
            <a:r>
              <a:rPr lang="uk-UA" sz="16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36. </a:t>
            </a:r>
            <a:r>
              <a:rPr lang="uk-UA" sz="16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Аудіоказки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для малят </a:t>
            </a:r>
            <a:r>
              <a:rPr lang="uk-UA" sz="16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11"/>
              </a:rPr>
              <a:t>https://oll.tv/uk/kids_audio-tales</a:t>
            </a:r>
            <a:r>
              <a:rPr lang="uk-UA" sz="16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uk-UA" sz="1200" dirty="0">
              <a:solidFill>
                <a:srgbClr val="0000CC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63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103DD4-1048-8803-43D0-BEAB6CF59AB4}"/>
              </a:ext>
            </a:extLst>
          </p:cNvPr>
          <p:cNvSpPr txBox="1"/>
          <p:nvPr/>
        </p:nvSpPr>
        <p:spPr>
          <a:xfrm>
            <a:off x="50800" y="345216"/>
            <a:ext cx="12090400" cy="2995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37. «Війна очима дітей», конкурс дитячих малюнків. </a:t>
            </a:r>
            <a:r>
              <a:rPr lang="uk-UA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https://vseosvita.ua/no-war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38. Мультфільм «Про мінну безпеку: Лісовий скарб» ЮНІСЕФ </a:t>
            </a:r>
            <a:r>
              <a:rPr lang="uk-UA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https://www.youtube.com/watch?v=V5JZWI8TrEY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39. Поради від захисника України: МОН розробило інформаційний комікс для дітей у воєнний стан </a:t>
            </a:r>
            <a:r>
              <a:rPr lang="uk-UA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4"/>
              </a:rPr>
              <a:t>https://mon.gov.ua/ua/news/poradi-vidzahisnika-ukrayini-mon-rozrobilo-informacijnij-komiks-dlya-ditej-u-voyennij-stan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40. </a:t>
            </a:r>
            <a:r>
              <a:rPr lang="uk-UA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Аудіоказки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українською </a:t>
            </a:r>
            <a:r>
              <a:rPr lang="uk-UA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5"/>
              </a:rPr>
              <a:t>https://audiokazky.in.ua/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41. Ігри для зняття стресу у дітей </a:t>
            </a:r>
            <a:r>
              <a:rPr lang="uk-UA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6"/>
              </a:rPr>
              <a:t>https://dytyna.blog/igry-dlya-znyattyastresu-u-ditej/</a:t>
            </a:r>
            <a:r>
              <a:rPr lang="uk-UA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90611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756" y="889844"/>
            <a:ext cx="10094026" cy="5028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42. «Дерево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казок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—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слухати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казки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аудіо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народів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https://derevo-kazok.org/audio-tales/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43.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Журнал для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дошкільнят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молодших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Джміль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(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цікаві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бесіди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приказки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оповідки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нетрадиційні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образотворчості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досліди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комікси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електронні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додатки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https://jmil.com.ua/2022-2.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44.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Кращі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казки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дорослими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добірка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аудіо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казок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http://kazkar.info/.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45. 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Казки для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https://onlyart.org.ua/children/kazky/?fbclid=IwAR2yXzQTyfuUTtCw7nnTTQYVAj2g4T42oRwfe6i8NactHTqRDh-8_tc1KK8  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46.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дитячий портал: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авторські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лічилки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веселі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анекдоти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загадки,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прислів’я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https://sonyashnik.com/.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47.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освітня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-платформа </a:t>
            </a:r>
            <a:r>
              <a:rPr 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https://vseosvita.ua/.</a:t>
            </a:r>
          </a:p>
        </p:txBody>
      </p:sp>
    </p:spTree>
    <p:extLst>
      <p:ext uri="{BB962C8B-B14F-4D97-AF65-F5344CB8AC3E}">
        <p14:creationId xmlns:p14="http://schemas.microsoft.com/office/powerpoint/2010/main" val="2404561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472985E-8632-C59E-831F-1CB270372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406400"/>
            <a:ext cx="12192000" cy="823783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29151A0-E499-41FE-D57A-F3A7A889146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419" y="149444"/>
            <a:ext cx="1636578" cy="163657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63500" sx="108000" sy="108000" algn="ctr" rotWithShape="0">
              <a:schemeClr val="bg1">
                <a:alpha val="40000"/>
              </a:scheme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75452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A9F2992-929A-8154-FE83-B2CDD71315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40765" y="2553195"/>
            <a:ext cx="4408732" cy="2576321"/>
          </a:xfrm>
          <a:prstGeom prst="rect">
            <a:avLst/>
          </a:prstGeom>
          <a:ln w="57150">
            <a:solidFill>
              <a:schemeClr val="bg1"/>
            </a:solidFill>
            <a:prstDash val="lgDashDot"/>
          </a:ln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xmlns="" id="{23F45CC3-55D7-CDCC-C2D4-297B02FC4E31}"/>
              </a:ext>
            </a:extLst>
          </p:cNvPr>
          <p:cNvSpPr/>
          <p:nvPr/>
        </p:nvSpPr>
        <p:spPr>
          <a:xfrm>
            <a:off x="64167" y="431728"/>
            <a:ext cx="10789919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sz="4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itchFamily="18" charset="0"/>
                <a:cs typeface="Times New Roman" pitchFamily="18" charset="0"/>
              </a:rPr>
              <a:t>Як впливає війна на якість освіти?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81891" y="2053111"/>
            <a:ext cx="871648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Деякі діти </a:t>
            </a:r>
            <a:r>
              <a:rPr lang="uk-UA" sz="40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навчатюься</a:t>
            </a:r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uk-UA" sz="40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хтось  </a:t>
            </a:r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вимушений покинути </a:t>
            </a:r>
            <a:endParaRPr lang="uk-UA" sz="40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країну </a:t>
            </a:r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пошуках безпеки й стикнувся з мовним бар'єром</a:t>
            </a:r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Мають </a:t>
            </a:r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місце погіршення ментального і фізичного здоров</a:t>
            </a:r>
            <a:r>
              <a:rPr lang="uk-UA" sz="4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'я, </a:t>
            </a:r>
            <a:r>
              <a:rPr lang="uk-UA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зниження соціальної </a:t>
            </a:r>
            <a:r>
              <a:rPr lang="uk-UA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адаптаці</a:t>
            </a:r>
            <a:r>
              <a:rPr lang="uk-UA" sz="4000" b="1" i="1" dirty="0" smtClean="0">
                <a:solidFill>
                  <a:srgbClr val="0000CC"/>
                </a:solidFill>
              </a:rPr>
              <a:t>ї</a:t>
            </a:r>
            <a:endParaRPr lang="ru-RU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5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AE81C6-BDAF-6901-A8AD-DA1462640675}"/>
              </a:ext>
            </a:extLst>
          </p:cNvPr>
          <p:cNvSpPr txBox="1"/>
          <p:nvPr/>
        </p:nvSpPr>
        <p:spPr>
          <a:xfrm>
            <a:off x="102190" y="117166"/>
            <a:ext cx="6096000" cy="1529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400" b="1" i="1" dirty="0">
                <a:ln w="0"/>
                <a:solidFill>
                  <a:srgbClr val="0000C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Як зменшити вплив війни на освіту дітей?</a:t>
            </a:r>
            <a:endParaRPr lang="uk-UA" sz="3600" b="1" i="1" dirty="0">
              <a:ln w="0"/>
              <a:solidFill>
                <a:srgbClr val="0000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Как говорить со своими детьми о конфликтах и войнах | UNICEF">
            <a:extLst>
              <a:ext uri="{FF2B5EF4-FFF2-40B4-BE49-F238E27FC236}">
                <a16:creationId xmlns:a16="http://schemas.microsoft.com/office/drawing/2014/main" xmlns="" id="{2EC6612F-1E37-002C-6319-87C220FAE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25048" y="117166"/>
            <a:ext cx="8047805" cy="338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7512" y="2291938"/>
            <a:ext cx="103909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зусилля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стабільності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доступу до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44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сімей</a:t>
            </a:r>
            <a:endParaRPr lang="ru-RU" sz="44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4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A2F02C-414C-A029-D3B4-27196AE17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933" y="149444"/>
            <a:ext cx="8835241" cy="36031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Доступність до освіти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D9654606-8BD3-C47C-61F4-23BA85767AD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8104769"/>
              </p:ext>
            </p:extLst>
          </p:nvPr>
        </p:nvGraphicFramePr>
        <p:xfrm>
          <a:off x="831273" y="1258786"/>
          <a:ext cx="9207989" cy="4052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24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A2F02C-414C-A029-D3B4-27196AE17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78" y="863600"/>
            <a:ext cx="8084622" cy="7989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Випускник </a:t>
            </a:r>
            <a:r>
              <a:rPr lang="uk-UA" sz="4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D9654606-8BD3-C47C-61F4-23BA85767AD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4869946"/>
              </p:ext>
            </p:extLst>
          </p:nvPr>
        </p:nvGraphicFramePr>
        <p:xfrm>
          <a:off x="2947483" y="1907495"/>
          <a:ext cx="85344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6A3392A-AC64-ADF7-83A7-DC6EC06FF4D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01144"/>
            <a:ext cx="2947483" cy="33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2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Місце для зображення 7">
            <a:extLst>
              <a:ext uri="{FF2B5EF4-FFF2-40B4-BE49-F238E27FC236}">
                <a16:creationId xmlns:a16="http://schemas.microsoft.com/office/drawing/2014/main" xmlns="" id="{0C70A5A0-4FFE-95B0-5DC3-4CF260F633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11439" y="276101"/>
            <a:ext cx="4921872" cy="2805968"/>
          </a:xfr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E2C1FE0-489D-F2CC-9EB7-78A760BE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05" y="130628"/>
            <a:ext cx="6721432" cy="86574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uk-UA" sz="4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Найсильніша зброя </a:t>
            </a:r>
            <a:r>
              <a:rPr lang="uk-UA" sz="4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освіта</a:t>
            </a:r>
            <a:endParaRPr lang="uk-UA" sz="4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309" y="2013442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кардинально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змінити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наразі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недоопрацьовані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новій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постав</a:t>
            </a:r>
            <a:r>
              <a:rPr lang="ru-RU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перший план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миру та </a:t>
            </a:r>
            <a:r>
              <a:rPr lang="ru-RU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гуманізму</a:t>
            </a:r>
            <a:r>
              <a:rPr lang="ru-RU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810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981854-7631-5EBA-80A4-F400BC4F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83" y="213756"/>
            <a:ext cx="3121396" cy="50493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000" b="1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Матеріали для педагогів та батьків щодо психолого-педагогічного супроводу дітей дошкільного віку </a:t>
            </a:r>
            <a:r>
              <a:rPr lang="uk-UA" sz="3000" b="1" i="1" dirty="0">
                <a:solidFill>
                  <a:srgbClr val="0000C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000" b="1" i="1" dirty="0">
                <a:solidFill>
                  <a:srgbClr val="0000C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000" b="1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000" b="1" i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0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0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000" b="1" dirty="0">
              <a:latin typeface="Comic Sans MS" panose="030F0702030302020204" pitchFamily="66" charset="0"/>
            </a:endParaRP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xmlns="" id="{BED29EBF-0A1A-DEB0-9D3F-8A7D2DDA2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008" y="182880"/>
            <a:ext cx="8229600" cy="66751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1. Як заспокоїти дітей під час війни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https://mon.gov.ua/ua/news/monzapuskaye-informacijnu-kampaniyu-pro-te-yak-zaspokoyiti-ditej-pid-chas-vijni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2. Як подбати про дитину, якщо ви знаходитеся з нею в укритті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https://www.youtube.com/watch?v=VpJXr3UXCvo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3. Як говорити з дитиною, якщо батько чи мати захищає країну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4"/>
              </a:rPr>
              <a:t>HTTPS://MON.GOV.UA/UA/PSIHOLOGICHNA-TURBOTA-VID-SVITLANI-ROJZ/YAKSHOBATKO-CHI-MATI-ZAHISHAYE-KRAYINU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4. Правила підтримки, якщо родина евакуюється з дитиною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5"/>
              </a:rPr>
              <a:t>https://www.youtube.com/watch?v=8ml9RPFun7s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5. Фізична безпека дітей під час війни. Сайт «Освітній омбудсмен України»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6"/>
              </a:rPr>
              <a:t>https://eo.gov.ua/fizychna-bezpeka-ditey-pid-chas-viyny-pravylapovedinky-v-evakuatsii-na-okupovanykh-terytoriiakh-i-v-zoni-boyovykhdiy/2022/03/19/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0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6. Як підтримати дитину, якщо ви опинились у зоні активних бойових дій https://www.unicef.org/ukraine/stories/safety-backpacks-and-ways-to-reducestress. 13 </a:t>
            </a:r>
          </a:p>
        </p:txBody>
      </p:sp>
    </p:spTree>
    <p:extLst>
      <p:ext uri="{BB962C8B-B14F-4D97-AF65-F5344CB8AC3E}">
        <p14:creationId xmlns:p14="http://schemas.microsoft.com/office/powerpoint/2010/main" val="1470565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8145" y="61925"/>
            <a:ext cx="10675917" cy="466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7. Поради, як підтримати дитину в дорозі від ЮНІСЕФ </a:t>
            </a:r>
            <a:r>
              <a:rPr lang="uk-UA" u="sng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https://www.unicef.org/ukraine/stories/how-to-support-a-child-on-the-road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8. Рекомендації для населення під час воєнного стану </a:t>
            </a:r>
            <a:r>
              <a:rPr lang="uk-UA" u="sng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https://phc.org.ua/news/rekomendacii-dlya-naselennya-pid-chas-voennogo-stanu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9. Як поводитися на блокпостах з перекладом на жестову мову </a:t>
            </a:r>
            <a:r>
              <a:rPr lang="uk-UA" u="sng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4"/>
              </a:rPr>
              <a:t>https://www.youtube.com/watch?v=-YPGsjyjqQI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10. Ресурси позитивного батьківства від ЮНІСЕФ «П’ять мов у спілкуванні з дитиною» </a:t>
            </a:r>
            <a:r>
              <a:rPr lang="uk-UA" u="sng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5"/>
              </a:rPr>
              <a:t>https://www.unicef.org/ukraine/documents/five-lovelanguages-in-communication-with-child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11. Підтримка батьків та дітей під час війни </a:t>
            </a:r>
            <a:r>
              <a:rPr lang="uk-UA" u="sng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6"/>
              </a:rPr>
              <a:t>https://www.unicef.org/ukraine/parents-children-support-during-military-actions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12. Психологічна допомога для дітей Психологічна турбота від Світлани </a:t>
            </a:r>
            <a:r>
              <a:rPr lang="uk-UA" dirty="0" err="1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Ройз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- </a:t>
            </a:r>
            <a:r>
              <a:rPr lang="uk-UA" dirty="0" err="1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YouTube</a:t>
            </a: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13. Як надавати першу психологічну допомогу</a:t>
            </a:r>
            <a:r>
              <a:rPr lang="uk-UA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uk-UA" u="sng" dirty="0">
                <a:solidFill>
                  <a:srgbClr val="0000FF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7"/>
              </a:rPr>
              <a:t>https://moz.gov.ua/article/news/rekomendacii-z-psihologichnoi-dopomogi</a:t>
            </a:r>
            <a:r>
              <a:rPr lang="uk-UA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282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D1C6EC-C7F7-E5D2-0AA0-5E0BF07DA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3900" y="0"/>
            <a:ext cx="8318500" cy="6654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14.Як підтримати дітей у часи невизначеності та стресу. Поради від ЮНІСЕФ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https://www.unicef.org/ukraine/stories/7-tips-for-parents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b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15. Як допомагати дітям у замкненому просторі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http://www.barabooka.com.ua/yak-dopomagati-dityam-u-zamknenomu-prostori/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b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16. Методичні рекомендації щодо надання першої психологічної допомоги сім’ям з дітьми, дітям, які перебувають/перебували у зоні збройного конфлікту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4"/>
              </a:rPr>
              <a:t>https://dszn-zoda.gov.ua/node/495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b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17. Для тих, хто приймає емігрантів і переселенців, для допомоги в адаптації 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https://www.youtube.com/watch?v=UXnS_T5JD5s&amp;list=PLFVSJgZgf7h8rXg9TT </a:t>
            </a:r>
            <a:r>
              <a:rPr lang="uk-UA" sz="1800" u="sng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yevxZkdfxAQXodS&amp;index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=8.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</a:t>
            </a:r>
            <a:b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18. «Розкажи мені». Безкоштовна інтернет-платформа для психологічних консультацій.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5"/>
              </a:rPr>
              <a:t>https://tellme.com.ua/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</a:t>
            </a:r>
            <a:b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19. Як говорити про війну та повітряну тривогу з дітьми: поради чернівецької </a:t>
            </a:r>
            <a:r>
              <a:rPr lang="uk-UA" sz="1800" dirty="0" err="1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психологині</a:t>
            </a:r>
            <a:r>
              <a:rPr lang="uk-UA" sz="1800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r>
              <a:rPr lang="uk-UA" sz="1800" u="sng" dirty="0">
                <a:solidFill>
                  <a:srgbClr val="0000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6"/>
              </a:rPr>
              <a:t>https://shpalta.media/2022/03/02/yak-govoriti-provijnu-ta-povitryanu-trivogu-z-ditmi-poradi-cherniveckoi-psixologini</a:t>
            </a:r>
            <a:r>
              <a:rPr lang="uk-UA" sz="1500" u="sng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uk-UA" sz="15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br>
              <a:rPr lang="uk-UA" sz="15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500" dirty="0">
              <a:latin typeface="Comic Sans MS" panose="030F0702030302020204" pitchFamily="66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939D1AB8-F21F-F930-D547-A133214594F6}"/>
              </a:ext>
            </a:extLst>
          </p:cNvPr>
          <p:cNvSpPr txBox="1">
            <a:spLocks/>
          </p:cNvSpPr>
          <p:nvPr/>
        </p:nvSpPr>
        <p:spPr>
          <a:xfrm>
            <a:off x="256032" y="2138680"/>
            <a:ext cx="3007868" cy="48463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000" b="1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Матеріали для педагогів та батьків щодо психолого-педагогічного супроводу дітей дошкільного віку </a:t>
            </a:r>
            <a:r>
              <a:rPr lang="uk-UA" sz="3000" b="1" i="1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uk-UA" sz="3000" b="1" i="1" dirty="0">
                <a:solidFill>
                  <a:srgbClr val="0000CC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uk-UA" sz="3000" b="1" i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000" b="1" i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30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0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4096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496</TotalTime>
  <Words>894</Words>
  <Application>Microsoft Office PowerPoint</Application>
  <PresentationFormat>Произвольный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Освіта під час війни:  що змінилося і як це вплине на майбутнє дітей</vt:lpstr>
      <vt:lpstr>Презентация PowerPoint</vt:lpstr>
      <vt:lpstr>Презентация PowerPoint</vt:lpstr>
      <vt:lpstr>Доступність до освіти</vt:lpstr>
      <vt:lpstr>Випускник ЗДО</vt:lpstr>
      <vt:lpstr>Найсильніша зброя - освіта</vt:lpstr>
      <vt:lpstr>Матеріали для педагогів та батьків щодо психолого-педагогічного супроводу дітей дошкільного віку    </vt:lpstr>
      <vt:lpstr>Презентация PowerPoint</vt:lpstr>
      <vt:lpstr>14.Як підтримати дітей у часи невизначеності та стресу. Поради від ЮНІСЕФ https://www.unicef.org/ukraine/stories/7-tips-for-parents.  15. Як допомагати дітям у замкненому просторі http://www.barabooka.com.ua/yak-dopomagati-dityam-u-zamknenomu-prostori/  16. Методичні рекомендації щодо надання першої психологічної допомоги сім’ям з дітьми, дітям, які перебувають/перебували у зоні збройного конфлікту https://dszn-zoda.gov.ua/node/495.  17. Для тих, хто приймає емігрантів і переселенців, для допомоги в адаптації  https://www.youtube.com/watch?v=UXnS_T5JD5s&amp;list=PLFVSJgZgf7h8rXg9TT yevxZkdfxAQXodS&amp;index=8.    18. «Розкажи мені». Безкоштовна інтернет-платформа для психологічних консультацій. https://tellme.com.ua/     19. Як говорити про війну та повітряну тривогу з дітьми: поради чернівецької психологині. https://shpalta.media/2022/03/02/yak-govoriti-provijnu-ta-povitryanu-trivogu-z-ditmi-poradi-cherniveckoi-psixologini/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Освіта під час війни: що змінилося і як це вплине на майбутнє дітей</dc:title>
  <dc:creator>Lego Fond</dc:creator>
  <cp:lastModifiedBy>Пользователь</cp:lastModifiedBy>
  <cp:revision>31</cp:revision>
  <dcterms:created xsi:type="dcterms:W3CDTF">2023-06-22T10:25:08Z</dcterms:created>
  <dcterms:modified xsi:type="dcterms:W3CDTF">2023-08-09T12:55:51Z</dcterms:modified>
</cp:coreProperties>
</file>